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80" r:id="rId1"/>
  </p:sldMasterIdLst>
  <p:sldIdLst>
    <p:sldId id="270" r:id="rId2"/>
    <p:sldId id="257" r:id="rId3"/>
    <p:sldId id="259" r:id="rId4"/>
    <p:sldId id="260" r:id="rId5"/>
    <p:sldId id="268" r:id="rId6"/>
    <p:sldId id="269" r:id="rId7"/>
    <p:sldId id="262" r:id="rId8"/>
    <p:sldId id="264" r:id="rId9"/>
    <p:sldId id="263" r:id="rId10"/>
    <p:sldId id="267" r:id="rId11"/>
    <p:sldId id="271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1714"/>
    <a:srgbClr val="D02121"/>
    <a:srgbClr val="FF0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232" autoAdjust="0"/>
    <p:restoredTop sz="94660"/>
  </p:normalViewPr>
  <p:slideViewPr>
    <p:cSldViewPr snapToGrid="0">
      <p:cViewPr varScale="1">
        <p:scale>
          <a:sx n="360" d="100"/>
          <a:sy n="360" d="100"/>
        </p:scale>
        <p:origin x="57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14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0609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5842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741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38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6904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solidFill>
                  <a:schemeClr val="tx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0905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63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86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09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45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3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139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6806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9093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962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30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8E36636D-D922-432D-A958-524484B5923D}" type="datetimeFigureOut">
              <a:rPr lang="en-US" smtClean="0"/>
              <a:pPr/>
              <a:t>6/21/19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F28FB93-0A08-4E7D-8E63-9EFA29F1E09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4512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381" r:id="rId1"/>
    <p:sldLayoutId id="2147484382" r:id="rId2"/>
    <p:sldLayoutId id="2147484383" r:id="rId3"/>
    <p:sldLayoutId id="2147484384" r:id="rId4"/>
    <p:sldLayoutId id="2147484385" r:id="rId5"/>
    <p:sldLayoutId id="2147484386" r:id="rId6"/>
    <p:sldLayoutId id="2147484387" r:id="rId7"/>
    <p:sldLayoutId id="2147484388" r:id="rId8"/>
    <p:sldLayoutId id="2147484389" r:id="rId9"/>
    <p:sldLayoutId id="2147484390" r:id="rId10"/>
    <p:sldLayoutId id="2147484391" r:id="rId11"/>
    <p:sldLayoutId id="2147484392" r:id="rId12"/>
    <p:sldLayoutId id="2147484393" r:id="rId13"/>
    <p:sldLayoutId id="2147484394" r:id="rId14"/>
    <p:sldLayoutId id="2147484395" r:id="rId15"/>
    <p:sldLayoutId id="2147484396" r:id="rId16"/>
    <p:sldLayoutId id="214748439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accent1"/>
          </a:soli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20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8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6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4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00000"/>
        <a:buFont typeface="Arial"/>
        <a:buChar char="•"/>
        <a:defRPr sz="1200" kern="1200" cap="small">
          <a:solidFill>
            <a:schemeClr val="tx1"/>
          </a:soli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93B8E969-491E-4636-9D92-0DCCEA5C27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78006" y="1720311"/>
            <a:ext cx="8676222" cy="1659925"/>
          </a:xfrm>
        </p:spPr>
        <p:txBody>
          <a:bodyPr>
            <a:normAutofit/>
          </a:bodyPr>
          <a:lstStyle/>
          <a:p>
            <a:r>
              <a:rPr lang="es-ES" sz="8800" b="1" dirty="0" err="1"/>
              <a:t>numiscuba</a:t>
            </a:r>
            <a:endParaRPr lang="es-ES" sz="8800" b="1" dirty="0"/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BFCD9732-9233-49E1-B483-A83EA69B27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78006" y="3166657"/>
            <a:ext cx="8676222" cy="821724"/>
          </a:xfrm>
        </p:spPr>
        <p:txBody>
          <a:bodyPr>
            <a:normAutofit/>
          </a:bodyPr>
          <a:lstStyle/>
          <a:p>
            <a:r>
              <a:rPr lang="es-ES" sz="3600" dirty="0"/>
              <a:t>Colección y numismática </a:t>
            </a:r>
          </a:p>
        </p:txBody>
      </p:sp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A9C75EE0-7087-42FB-B4FF-24FFC2E8D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4369">
            <a:off x="623321" y="1090101"/>
            <a:ext cx="2937163" cy="5008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A5EEE89-849F-448A-8E87-09179BF463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06062">
            <a:off x="1800356" y="681666"/>
            <a:ext cx="2820556" cy="50083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ContrastingRightFacing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125572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>
            <a:extLst>
              <a:ext uri="{FF2B5EF4-FFF2-40B4-BE49-F238E27FC236}">
                <a16:creationId xmlns:a16="http://schemas.microsoft.com/office/drawing/2014/main" id="{912BCE3D-BA69-427F-B995-E9CE156E5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6681" y="2516142"/>
            <a:ext cx="1728151" cy="241137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BDFB423-2F81-46BB-A83A-583EE76AF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1896" y="2169115"/>
            <a:ext cx="1709718" cy="2437353"/>
          </a:xfrm>
          <a:prstGeom prst="rect">
            <a:avLst/>
          </a:prstGeom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D2097295-50F9-4626-8F16-E71642140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07" y="2516142"/>
            <a:ext cx="1718600" cy="242913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4A97BAC-37B8-4D60-930B-784F00F737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924" y="2169115"/>
            <a:ext cx="1709718" cy="2429132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CD8928E5-B386-48BB-AE67-B6A4B0DBF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4519" y="1841403"/>
            <a:ext cx="1715464" cy="2429132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E9E9F9DA-937A-494A-B84E-B60F38F036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0384" y="1837029"/>
            <a:ext cx="1697361" cy="2355253"/>
          </a:xfrm>
          <a:prstGeom prst="rect">
            <a:avLst/>
          </a:prstGeom>
        </p:spPr>
      </p:pic>
      <p:pic>
        <p:nvPicPr>
          <p:cNvPr id="36" name="Imagen 35">
            <a:extLst>
              <a:ext uri="{FF2B5EF4-FFF2-40B4-BE49-F238E27FC236}">
                <a16:creationId xmlns:a16="http://schemas.microsoft.com/office/drawing/2014/main" id="{9064969E-8748-4532-995A-5495BB7CD2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16510" y="1517563"/>
            <a:ext cx="1666331" cy="2355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207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B4E12-9235-47E3-9152-19A7BF4290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7889" y="1462217"/>
            <a:ext cx="8676222" cy="3200400"/>
          </a:xfrm>
        </p:spPr>
        <p:txBody>
          <a:bodyPr>
            <a:normAutofit fontScale="90000"/>
          </a:bodyPr>
          <a:lstStyle/>
          <a:p>
            <a:r>
              <a:rPr lang="es-ES" sz="2800" dirty="0"/>
              <a:t>NUMISCUBA ESTA ABIERTA PERMANENTEMENTE A LA RECEPCIÓN DE ARTICULOS DE COLECCIONISTAS Y  ESTUDIOSOS DE LA NUMISMÁTICA..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LOS INTERESADOS NOS PUEDEN MANDAR SUS PROPUESTAS AL CORREO:</a:t>
            </a:r>
            <a:br>
              <a:rPr lang="es-ES" sz="2800" dirty="0"/>
            </a:br>
            <a:br>
              <a:rPr lang="es-ES" sz="2800" dirty="0"/>
            </a:br>
            <a:r>
              <a:rPr lang="es-ES" sz="2800" dirty="0"/>
              <a:t> </a:t>
            </a:r>
            <a:r>
              <a:rPr lang="es-ES" sz="2800" b="1" dirty="0"/>
              <a:t>NUMISCUBA@GMAIL.COM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7CFEA5F-CA35-4D61-83AD-B1D399C642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1849" y="5807674"/>
            <a:ext cx="4916120" cy="613719"/>
          </a:xfrm>
        </p:spPr>
        <p:txBody>
          <a:bodyPr/>
          <a:lstStyle/>
          <a:p>
            <a:r>
              <a:rPr lang="es-ES" dirty="0"/>
              <a:t>MUCHAS GRACIAS.</a:t>
            </a:r>
          </a:p>
        </p:txBody>
      </p:sp>
    </p:spTree>
    <p:extLst>
      <p:ext uri="{BB962C8B-B14F-4D97-AF65-F5344CB8AC3E}">
        <p14:creationId xmlns:p14="http://schemas.microsoft.com/office/powerpoint/2010/main" val="4041320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4096D3-95B0-4005-BCBB-0606D7EBF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4994" y="2253048"/>
            <a:ext cx="2063579" cy="1905000"/>
          </a:xfrm>
        </p:spPr>
        <p:txBody>
          <a:bodyPr>
            <a:normAutofit/>
          </a:bodyPr>
          <a:lstStyle/>
          <a:p>
            <a:r>
              <a:rPr lang="es-ES" sz="9600" dirty="0"/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346691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52F0AE-4397-4077-B5B9-FD060B60D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65900"/>
            <a:ext cx="9737189" cy="1293028"/>
          </a:xfrm>
        </p:spPr>
        <p:txBody>
          <a:bodyPr/>
          <a:lstStyle/>
          <a:p>
            <a:r>
              <a:rPr lang="es-ES" b="1" dirty="0"/>
              <a:t>QUÉ SOMOS?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6324EE-490F-4C7E-81F7-DEE900280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700997"/>
            <a:ext cx="10820400" cy="2433711"/>
          </a:xfrm>
        </p:spPr>
        <p:txBody>
          <a:bodyPr/>
          <a:lstStyle/>
          <a:p>
            <a:r>
              <a:rPr lang="es-ES" sz="3600" dirty="0"/>
              <a:t>NUMISCUBA ES UNA JOVEN REVISTA ESPECIALIZADA EN NUMISMÁTICA CUBANA, ÚNICA EN SU TIPO.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79821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AEE5AE-0D1D-43A8-8DA3-34879B6E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96622"/>
            <a:ext cx="9844216" cy="1293028"/>
          </a:xfrm>
        </p:spPr>
        <p:txBody>
          <a:bodyPr/>
          <a:lstStyle/>
          <a:p>
            <a:r>
              <a:rPr lang="es-ES" b="1" dirty="0"/>
              <a:t>QUE OFRECEMOS…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5444F16-3D72-47F7-948F-C3EA0C3B9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89650"/>
            <a:ext cx="10820400" cy="4487594"/>
          </a:xfrm>
        </p:spPr>
        <p:txBody>
          <a:bodyPr>
            <a:normAutofit lnSpcReduction="10000"/>
          </a:bodyPr>
          <a:lstStyle/>
          <a:p>
            <a:r>
              <a:rPr lang="es-ES" dirty="0"/>
              <a:t>UNA PLATAFORMA PARA COMPARTIR IDEAS, INVESTIGACIONES Y NOVEDADES RELACIONADAS CON EL MUNDO NUMISMÁTICO Y EN GENERAL DEL COLECCIONISMO.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UN MEDIO DE COMUNICACIÓN QUE PERMITE EL ACCESO Y DIFUSIÓN DE INFORMACIÓN RELATIVA A ASPECTOS RELACIONADOS CON NUESTRO ÁMBITO . </a:t>
            </a:r>
          </a:p>
          <a:p>
            <a:endParaRPr lang="es-ES" dirty="0"/>
          </a:p>
          <a:p>
            <a:r>
              <a:rPr lang="es-ES" dirty="0"/>
              <a:t>NUESTRA PROPUESTA OFRECE ADEMÁS UNA VARIADA GAMA DE SECCIONES CON EL OBJETIVO DE CUBRIR LAS PREFERENCIAS DE NUESTROS LECTORES.</a:t>
            </a:r>
          </a:p>
          <a:p>
            <a:pPr marL="0" indent="0">
              <a:buNone/>
            </a:pPr>
            <a:endParaRPr lang="es-ES" dirty="0"/>
          </a:p>
          <a:p>
            <a:r>
              <a:rPr lang="es-ES" dirty="0"/>
              <a:t> PUBLICACIONES CON UN ALTO NIVEL DE EXIGENCIA, VALORADAS Y EVALUADAS POR NUESTRO EQUIPO DE EXPERTOS CON MAS DE 20 AÑOS DE EXPERIENCIA.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7720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3B2F1-3809-488B-9073-11DBE198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OBJETIVOS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D56197-F3F3-46CD-857B-A06C4C67B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dirty="0"/>
              <a:t>PROMOVER EL ESTUDIO, DIFUSIÓN Y CONSERVACIÓN DEL PATRIMONIO HISTÓRICO, CULTURAL Y SOCIOECONÓMICO DE LA NUMISMÁTICA CUBANA.</a:t>
            </a:r>
          </a:p>
          <a:p>
            <a:pPr marL="0" lvl="0" indent="0">
              <a:buNone/>
            </a:pPr>
            <a:endParaRPr lang="es-ES" dirty="0"/>
          </a:p>
          <a:p>
            <a:pPr lvl="0"/>
            <a:r>
              <a:rPr lang="es-ES" dirty="0"/>
              <a:t>FOMENTAR EL CONOCIMIENTO DE ESTE TEMA EN TODOS LOS SECTORES Y NIVELES DE NUESTRA SOCIEDAD .</a:t>
            </a:r>
          </a:p>
          <a:p>
            <a:pPr marL="0" lvl="0" indent="0">
              <a:buNone/>
            </a:pPr>
            <a:endParaRPr lang="es-ES" dirty="0"/>
          </a:p>
          <a:p>
            <a:pPr lvl="0"/>
            <a:r>
              <a:rPr lang="es-ES" dirty="0"/>
              <a:t>CUBRIR  UN ESPACIO QUE HASTA EL MOMENTO ESTABA VACÍO..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5048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53DEB-6317-4083-831E-523BFF241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588" y="3093308"/>
            <a:ext cx="9905998" cy="5914768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SECCIONES fijas:</a:t>
            </a:r>
            <a:br>
              <a:rPr lang="es-ES" dirty="0"/>
            </a:br>
            <a:br>
              <a:rPr lang="es-ES" dirty="0"/>
            </a:br>
            <a:r>
              <a:rPr lang="es-ES" dirty="0"/>
              <a:t>- de la numismática </a:t>
            </a:r>
            <a:br>
              <a:rPr lang="es-ES" dirty="0"/>
            </a:br>
            <a:r>
              <a:rPr lang="es-ES" dirty="0"/>
              <a:t>- raíces numismáticas </a:t>
            </a:r>
            <a:br>
              <a:rPr lang="es-ES" dirty="0"/>
            </a:br>
            <a:r>
              <a:rPr lang="es-ES" dirty="0"/>
              <a:t>- </a:t>
            </a:r>
            <a:r>
              <a:rPr lang="es-ES" dirty="0" err="1"/>
              <a:t>numinoticias</a:t>
            </a:r>
            <a:br>
              <a:rPr lang="es-ES" dirty="0"/>
            </a:br>
            <a:r>
              <a:rPr lang="es-ES" dirty="0"/>
              <a:t>- tesoros numismáticos</a:t>
            </a:r>
            <a:br>
              <a:rPr lang="es-ES" dirty="0"/>
            </a:br>
            <a:r>
              <a:rPr lang="es-ES" dirty="0"/>
              <a:t>- el circulante</a:t>
            </a:r>
            <a:br>
              <a:rPr lang="es-ES" dirty="0"/>
            </a:br>
            <a:r>
              <a:rPr lang="es-ES" dirty="0"/>
              <a:t>- colección </a:t>
            </a:r>
            <a:r>
              <a:rPr lang="es-ES" dirty="0" err="1"/>
              <a:t>eca</a:t>
            </a:r>
            <a:br>
              <a:rPr lang="es-ES" dirty="0"/>
            </a:br>
            <a:r>
              <a:rPr lang="es-ES" dirty="0"/>
              <a:t>- el </a:t>
            </a:r>
            <a:r>
              <a:rPr lang="es-ES" dirty="0" err="1"/>
              <a:t>token</a:t>
            </a:r>
            <a:br>
              <a:rPr lang="es-ES" dirty="0"/>
            </a:br>
            <a:r>
              <a:rPr lang="es-ES" dirty="0"/>
              <a:t>- la numismática en el arte</a:t>
            </a:r>
            <a:br>
              <a:rPr lang="es-ES" dirty="0"/>
            </a:br>
            <a:r>
              <a:rPr lang="es-ES" dirty="0"/>
              <a:t>- curiosidades y pasatiempos</a:t>
            </a:r>
            <a:br>
              <a:rPr lang="es-ES" dirty="0"/>
            </a:br>
            <a:r>
              <a:rPr lang="es-ES" dirty="0"/>
              <a:t>- clasificados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40004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9E8B32-4860-4D43-BAD6-F1437C927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495168"/>
            <a:ext cx="9905998" cy="3842950"/>
          </a:xfrm>
        </p:spPr>
        <p:txBody>
          <a:bodyPr>
            <a:normAutofit fontScale="90000"/>
          </a:bodyPr>
          <a:lstStyle/>
          <a:p>
            <a:r>
              <a:rPr lang="es-ES" b="1" dirty="0"/>
              <a:t>Secciones </a:t>
            </a:r>
            <a:r>
              <a:rPr lang="es-ES" b="1" dirty="0" err="1"/>
              <a:t>OPCIONALEs</a:t>
            </a:r>
            <a:r>
              <a:rPr lang="es-ES" dirty="0"/>
              <a:t>:</a:t>
            </a:r>
            <a:br>
              <a:rPr lang="es-ES" dirty="0"/>
            </a:br>
            <a:br>
              <a:rPr lang="es-ES" dirty="0"/>
            </a:br>
            <a:r>
              <a:rPr lang="es-ES" dirty="0"/>
              <a:t>-  inusuales</a:t>
            </a:r>
            <a:br>
              <a:rPr lang="es-ES" dirty="0"/>
            </a:br>
            <a:r>
              <a:rPr lang="es-ES" dirty="0"/>
              <a:t>- la entrevista</a:t>
            </a:r>
            <a:br>
              <a:rPr lang="es-ES" dirty="0"/>
            </a:br>
            <a:r>
              <a:rPr lang="es-ES" dirty="0"/>
              <a:t>- +numismática</a:t>
            </a:r>
            <a:br>
              <a:rPr lang="es-ES" dirty="0"/>
            </a:br>
            <a:r>
              <a:rPr lang="es-ES" dirty="0"/>
              <a:t>- coleccionando</a:t>
            </a:r>
            <a:br>
              <a:rPr lang="es-ES" dirty="0"/>
            </a:br>
            <a:br>
              <a:rPr lang="es-ES" dirty="0"/>
            </a:br>
            <a:br>
              <a:rPr lang="es-ES" dirty="0"/>
            </a:br>
            <a:br>
              <a:rPr lang="es-ES" dirty="0"/>
            </a:b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73328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DE46009-89CF-4E00-A6AC-E0BC154A1E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1536" y="720887"/>
            <a:ext cx="9240464" cy="6137113"/>
          </a:xfrm>
          <a:prstGeom prst="rect">
            <a:avLst/>
          </a:prstGeom>
        </p:spPr>
      </p:pic>
      <p:pic>
        <p:nvPicPr>
          <p:cNvPr id="6" name="Marcador de contenido 4">
            <a:extLst>
              <a:ext uri="{FF2B5EF4-FFF2-40B4-BE49-F238E27FC236}">
                <a16:creationId xmlns:a16="http://schemas.microsoft.com/office/drawing/2014/main" id="{662E687D-19F7-447C-B193-213A278304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880" y="239151"/>
            <a:ext cx="3422944" cy="5008309"/>
          </a:xfrm>
        </p:spPr>
      </p:pic>
    </p:spTree>
    <p:extLst>
      <p:ext uri="{BB962C8B-B14F-4D97-AF65-F5344CB8AC3E}">
        <p14:creationId xmlns:p14="http://schemas.microsoft.com/office/powerpoint/2010/main" val="27270252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35E04D57-B8B6-4D5A-992D-5C9E9A7990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1710" y="2435183"/>
            <a:ext cx="1743675" cy="2440291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31018B66-3230-4E0E-A98A-C63544861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597" y="2099714"/>
            <a:ext cx="1733964" cy="2438654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C6A6D8A-4881-4EE8-A544-80FD75519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5566" y="1739423"/>
            <a:ext cx="1715221" cy="243764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2E24C7-8D65-4A8F-8980-773E77B274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561" y="2435183"/>
            <a:ext cx="1737546" cy="2411374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F8AC0BC-B3B4-4431-AA7A-037B9A4F4DF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76489" y="2099714"/>
            <a:ext cx="1638230" cy="2411374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CC4FA52-D992-4269-9712-90B49BE577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0969" y="1739423"/>
            <a:ext cx="1743674" cy="24113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4A475A1E-6684-4794-AF06-215B2C2158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38389" y="1428045"/>
            <a:ext cx="1715221" cy="241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39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3F57250-D20D-47AC-8BC6-EBCA18A2A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945" y="672066"/>
            <a:ext cx="4712677" cy="625627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4E83A1D-6768-47A2-8851-42D552A1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622" y="675249"/>
            <a:ext cx="4596589" cy="625309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36ACC73-78F2-4B55-BB0D-570EAB7996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947" y="225083"/>
            <a:ext cx="3404382" cy="48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783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la">
  <a:themeElements>
    <a:clrScheme name="Mall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F4B54B"/>
      </a:accent1>
      <a:accent2>
        <a:srgbClr val="A2C84E"/>
      </a:accent2>
      <a:accent3>
        <a:srgbClr val="4BC298"/>
      </a:accent3>
      <a:accent4>
        <a:srgbClr val="4CB5D3"/>
      </a:accent4>
      <a:accent5>
        <a:srgbClr val="9167E3"/>
      </a:accent5>
      <a:accent6>
        <a:srgbClr val="E05073"/>
      </a:accent6>
      <a:hlink>
        <a:srgbClr val="E19520"/>
      </a:hlink>
      <a:folHlink>
        <a:srgbClr val="E8B15D"/>
      </a:folHlink>
    </a:clrScheme>
    <a:fontScheme name="Mall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l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DD1DAD52-B525-46B5-8E87-60EE23581B9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Vista</Template>
  <TotalTime>2398</TotalTime>
  <Words>183</Words>
  <Application>Microsoft Macintosh PowerPoint</Application>
  <PresentationFormat>Widescreen</PresentationFormat>
  <Paragraphs>23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 Gothic</vt:lpstr>
      <vt:lpstr>Malla</vt:lpstr>
      <vt:lpstr>numiscuba</vt:lpstr>
      <vt:lpstr>QUÉ SOMOS?</vt:lpstr>
      <vt:lpstr>QUE OFRECEMOS…</vt:lpstr>
      <vt:lpstr>OBJETIVOS</vt:lpstr>
      <vt:lpstr>SECCIONES fijas:  - de la numismática  - raíces numismáticas  - numinoticias - tesoros numismáticos - el circulante - colección eca - el token - la numismática en el arte - curiosidades y pasatiempos - clasificados            </vt:lpstr>
      <vt:lpstr>Secciones OPCIONALEs:  -  inusuales - la entrevista - +numismática - coleccionando    </vt:lpstr>
      <vt:lpstr>PowerPoint Presentation</vt:lpstr>
      <vt:lpstr>PowerPoint Presentation</vt:lpstr>
      <vt:lpstr>PowerPoint Presentation</vt:lpstr>
      <vt:lpstr>PowerPoint Presentation</vt:lpstr>
      <vt:lpstr>NUMISCUBA ESTA ABIERTA PERMANENTEMENTE A LA RECEPCIÓN DE ARTICULOS DE COLECCIONISTAS Y  ESTUDIOSOS DE LA NUMISMÁTICA..  LOS INTERESADOS NOS PUEDEN MANDAR SUS PROPUESTAS AL CORREO:   NUMISCUBA@GMAIL.COM</vt:lpstr>
      <vt:lpstr>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DAYLIN_CD</dc:creator>
  <cp:lastModifiedBy>Jose Henriquez</cp:lastModifiedBy>
  <cp:revision>36</cp:revision>
  <dcterms:created xsi:type="dcterms:W3CDTF">2019-06-14T14:54:53Z</dcterms:created>
  <dcterms:modified xsi:type="dcterms:W3CDTF">2019-06-21T17:59:25Z</dcterms:modified>
</cp:coreProperties>
</file>